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62" r:id="rId4"/>
    <p:sldId id="261" r:id="rId5"/>
    <p:sldId id="258" r:id="rId6"/>
    <p:sldId id="259" r:id="rId7"/>
    <p:sldId id="264" r:id="rId8"/>
  </p:sldIdLst>
  <p:sldSz cx="12192000" cy="6858000"/>
  <p:notesSz cx="6858000" cy="9144000"/>
  <p:defaultTextStyle>
    <a:defPPr>
      <a:defRPr lang="en-N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94620"/>
  </p:normalViewPr>
  <p:slideViewPr>
    <p:cSldViewPr snapToGrid="0" snapToObjects="1">
      <p:cViewPr varScale="1">
        <p:scale>
          <a:sx n="98" d="100"/>
          <a:sy n="98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7DD5D-3098-B942-94EB-BC72EBFF99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0995DA-185B-5D47-B487-C50C06A58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AE835-4010-584A-8D81-F231D0733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D50AC-AEB8-2743-BB4B-C5C714BFE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C08A7-A280-B342-8AA4-095C683E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751395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7FD9F-3F90-454B-B59F-40E9401FD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2F2935-E0EB-FB40-8D3A-1B72B1ECC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CB668-7935-1548-8432-DB1AE230C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471B6-35B9-364A-9BDC-15DD85F05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47527-1CE9-3945-8C41-88685F32A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645691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368BBD-4BCF-A641-B5B8-A70D7BD02D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B5C2B8-2E6D-1445-B29B-F14CA710B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1FDFD-66DA-454F-9AB1-2571EBEFD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4AF66-710D-DA40-898B-21280A98E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E66E4-707C-1140-8A3E-BBC5104EB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913573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27442-B359-754E-81BD-C905C74C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67E78-66C9-D04E-BEA5-F2076170D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626D7-FE00-4C49-8F98-CD3F7D9B4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82567-C086-E842-A8E0-A400ACB70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9EE64-A617-8C4B-BB28-657047EAA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527653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22DA9-0947-2A43-B1FE-BB78C0DA4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C8E7B-44C4-BF46-AA00-7626979D7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B4F92-D904-5A46-A54C-BE995D338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5EA20-D73B-EA4D-B942-42D43DAAF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E0FAA-6DBB-4C4C-AB8C-7F041105E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094304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A40BE-7CEF-B246-8003-DE0637D7D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B27D7-D038-9846-A742-43604A0A6E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EA1DCD-11CB-8A43-AF45-9EB1C08D57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D8C2A8-D780-D64D-9D77-C8C73D0CD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CF878-8761-8842-BF2D-BA99E6B67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EDEBA-4CEC-4C45-822F-7D0B69755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52602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BFCA0-1DFF-E14E-BCA3-D1DFDDC7F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4EDD4-72C1-5F45-AA4F-571599CAD9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1E1B61-1215-F743-ADED-CC3234A17B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196FB0-BE57-3144-8D6D-A7991AE038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84E279-FC2C-554B-92E0-DA13EFE288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99A806-0A79-3544-8B82-C9461092B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0CA5FB-1C34-8744-B3E8-400B57FA8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4C00D7-1475-1048-8E4D-93F12E209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543093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43823-2135-D047-B5E8-C92E28551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3C6D88-26E9-F34C-8243-8AB741DD1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2E31D6-8C3D-0545-AD08-750659BA6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B4366-77C6-1140-94EA-8B397629B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66548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C273BE-F3C6-B547-8467-17F5560B7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76C307-86CB-EA42-9F3C-F8D4C57A6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4945C7-60CA-104B-8E1A-0B08FFE78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808828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B1DFA-BB6F-094B-8354-2D88E609B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F1023-6EAF-A34F-BB3C-0A924B357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ACF225-2EB2-4042-9D5E-85E32E7E1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1C137-5507-7A4E-B4FE-BD72B83ED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F9AAC-879C-F04A-9BD9-DCED26A8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93A1FA-1673-F34B-BEB0-48A79B173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573083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8ABE8-C83F-5A42-AF5C-40EF6DB1F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B490E5-E61A-3F40-862F-FE50875AC1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4DE8D3-3DC4-E345-98C9-0A75C5E6E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85FB05-8493-914D-9679-ECF6A1458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117C0-5A43-4F43-B717-6B1CE9EC1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4E3EE-F63E-8743-A28D-D70FA8B1B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566427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0ED9F0-3230-E348-845F-47B2DF1E7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3AF9DA-2BE9-9646-AC41-86AF6AF3A2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75AF0-B667-DA45-90F8-E67BF121F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482F0-76E9-604C-A503-E6AE3EC8A1E8}" type="datetimeFigureOut">
              <a:rPr lang="en-NG" smtClean="0"/>
              <a:t>19/02/2021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C2562-CE5A-B94F-8875-B278BF9800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E8081-BFED-7544-BF23-2E1975360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0F69B-7FC8-E24A-A01A-6DEB757EBB4F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113164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A5713-B17B-FE4F-9E69-863B0A2CBB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G" dirty="0"/>
              <a:t>Data Analysis of Coffee Store Books </a:t>
            </a:r>
          </a:p>
        </p:txBody>
      </p:sp>
    </p:spTree>
    <p:extLst>
      <p:ext uri="{BB962C8B-B14F-4D97-AF65-F5344CB8AC3E}">
        <p14:creationId xmlns:p14="http://schemas.microsoft.com/office/powerpoint/2010/main" val="1717215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7D2B7F-A5C8-FD4D-B2F6-BFEC4496B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Brief of Coffee Store Library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BF8E5B-3CDA-B647-9FA2-B7A38F3488DA}"/>
              </a:ext>
            </a:extLst>
          </p:cNvPr>
          <p:cNvSpPr txBox="1"/>
          <p:nvPr/>
        </p:nvSpPr>
        <p:spPr>
          <a:xfrm>
            <a:off x="195943" y="1750423"/>
            <a:ext cx="11834947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NG" dirty="0"/>
              <a:t>The coffe store library contains book published between 1941 and 2004. However, most books viewed or loaned in the coffee store library were between 2002 – 2004. A detailed record of the most read 100 books is provided as an excel file addedd to this presentation. </a:t>
            </a:r>
          </a:p>
          <a:p>
            <a:pPr>
              <a:lnSpc>
                <a:spcPct val="150000"/>
              </a:lnSpc>
            </a:pPr>
            <a:endParaRPr lang="en-NG" dirty="0"/>
          </a:p>
          <a:p>
            <a:pPr>
              <a:lnSpc>
                <a:spcPct val="150000"/>
              </a:lnSpc>
            </a:pPr>
            <a:endParaRPr lang="en-NG" dirty="0"/>
          </a:p>
          <a:p>
            <a:pPr>
              <a:lnSpc>
                <a:spcPct val="150000"/>
              </a:lnSpc>
            </a:pPr>
            <a:endParaRPr lang="en-NG" dirty="0"/>
          </a:p>
          <a:p>
            <a:pPr>
              <a:lnSpc>
                <a:spcPct val="150000"/>
              </a:lnSpc>
            </a:pPr>
            <a:endParaRPr lang="en-NG" dirty="0"/>
          </a:p>
          <a:p>
            <a:pPr>
              <a:lnSpc>
                <a:spcPct val="150000"/>
              </a:lnSpc>
            </a:pPr>
            <a:endParaRPr lang="en-NG" dirty="0"/>
          </a:p>
          <a:p>
            <a:pPr>
              <a:lnSpc>
                <a:spcPct val="150000"/>
              </a:lnSpc>
            </a:pPr>
            <a:r>
              <a:rPr lang="en-NG" dirty="0"/>
              <a:t>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0F6188-A66E-F444-AAFF-4BCA9B899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4963214"/>
              </p:ext>
            </p:extLst>
          </p:nvPr>
        </p:nvGraphicFramePr>
        <p:xfrm>
          <a:off x="4381500" y="3899694"/>
          <a:ext cx="3429000" cy="203200"/>
        </p:xfrm>
        <a:graphic>
          <a:graphicData uri="http://schemas.openxmlformats.org/drawingml/2006/table">
            <a:tbl>
              <a:tblPr/>
              <a:tblGrid>
                <a:gridCol w="3429000">
                  <a:extLst>
                    <a:ext uri="{9D8B030D-6E8A-4147-A177-3AD203B41FA5}">
                      <a16:colId xmlns:a16="http://schemas.microsoft.com/office/drawing/2014/main" val="2272688439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4109468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805B9741-06B5-6640-8F6A-D89090C158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0378850"/>
              </p:ext>
            </p:extLst>
          </p:nvPr>
        </p:nvGraphicFramePr>
        <p:xfrm>
          <a:off x="1285966" y="3761421"/>
          <a:ext cx="9437188" cy="193026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767910">
                  <a:extLst>
                    <a:ext uri="{9D8B030D-6E8A-4147-A177-3AD203B41FA5}">
                      <a16:colId xmlns:a16="http://schemas.microsoft.com/office/drawing/2014/main" val="3466405429"/>
                    </a:ext>
                  </a:extLst>
                </a:gridCol>
                <a:gridCol w="3474720">
                  <a:extLst>
                    <a:ext uri="{9D8B030D-6E8A-4147-A177-3AD203B41FA5}">
                      <a16:colId xmlns:a16="http://schemas.microsoft.com/office/drawing/2014/main" val="723275857"/>
                    </a:ext>
                  </a:extLst>
                </a:gridCol>
                <a:gridCol w="1084217">
                  <a:extLst>
                    <a:ext uri="{9D8B030D-6E8A-4147-A177-3AD203B41FA5}">
                      <a16:colId xmlns:a16="http://schemas.microsoft.com/office/drawing/2014/main" val="2130445011"/>
                    </a:ext>
                  </a:extLst>
                </a:gridCol>
                <a:gridCol w="1110341">
                  <a:extLst>
                    <a:ext uri="{9D8B030D-6E8A-4147-A177-3AD203B41FA5}">
                      <a16:colId xmlns:a16="http://schemas.microsoft.com/office/drawing/2014/main" val="556550759"/>
                    </a:ext>
                  </a:extLst>
                </a:gridCol>
              </a:tblGrid>
              <a:tr h="499077">
                <a:tc>
                  <a:txBody>
                    <a:bodyPr/>
                    <a:lstStyle/>
                    <a:p>
                      <a:r>
                        <a:rPr lang="en-NG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Copies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327191"/>
                  </a:ext>
                </a:extLst>
              </a:tr>
              <a:tr h="433036">
                <a:tc>
                  <a:txBody>
                    <a:bodyPr/>
                    <a:lstStyle/>
                    <a:p>
                      <a:r>
                        <a:rPr lang="en-NG" dirty="0"/>
                        <a:t>Author with highest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Jameson Patterson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9142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520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743600"/>
                  </a:ext>
                </a:extLst>
              </a:tr>
              <a:tr h="499077">
                <a:tc>
                  <a:txBody>
                    <a:bodyPr/>
                    <a:lstStyle/>
                    <a:p>
                      <a:r>
                        <a:rPr lang="en-NG" dirty="0"/>
                        <a:t>Author with the least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Dean Koontz</a:t>
                      </a:r>
                      <a:endParaRPr lang="en-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208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8258064"/>
                  </a:ext>
                </a:extLst>
              </a:tr>
              <a:tr h="499077">
                <a:tc>
                  <a:txBody>
                    <a:bodyPr/>
                    <a:lstStyle/>
                    <a:p>
                      <a:r>
                        <a:rPr lang="en-NG" dirty="0"/>
                        <a:t>Book title with highest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Life of Pi by Yann Martel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5720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G" dirty="0"/>
                        <a:t>312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48449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1365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7D2B7F-A5C8-FD4D-B2F6-BFEC4496B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NG" sz="3200" dirty="0">
                <a:solidFill>
                  <a:schemeClr val="bg1"/>
                </a:solidFill>
              </a:rPr>
              <a:t>Visualization of Count of Most Read Books 2002-2004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1E4AF6-441D-3A42-B220-1301E1076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0" y="1687286"/>
            <a:ext cx="4176667" cy="41203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86563C-1622-3C40-8B7F-A0219B737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3659" y="1515468"/>
            <a:ext cx="3765004" cy="42684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041D73-0CD5-D542-884D-3D6785A06E67}"/>
              </a:ext>
            </a:extLst>
          </p:cNvPr>
          <p:cNvSpPr txBox="1"/>
          <p:nvPr/>
        </p:nvSpPr>
        <p:spPr>
          <a:xfrm>
            <a:off x="1032374" y="6111951"/>
            <a:ext cx="10127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G" dirty="0"/>
              <a:t>Total count of books decreased over the years as shown in the charts with the least recorded in year 2004 </a:t>
            </a:r>
          </a:p>
        </p:txBody>
      </p:sp>
    </p:spTree>
    <p:extLst>
      <p:ext uri="{BB962C8B-B14F-4D97-AF65-F5344CB8AC3E}">
        <p14:creationId xmlns:p14="http://schemas.microsoft.com/office/powerpoint/2010/main" val="13430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B1FF0D-011A-B74D-BC83-445777666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0913" y="1712686"/>
            <a:ext cx="5982689" cy="39118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7D2B7F-A5C8-FD4D-B2F6-BFEC4496B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NG" sz="3200" dirty="0">
                <a:solidFill>
                  <a:schemeClr val="bg1"/>
                </a:solidFill>
              </a:rPr>
              <a:t>Visual Presentation of Seasonality for Count and Book Copies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E727EE-1E0F-644A-BDD4-AA81538DEDA9}"/>
              </a:ext>
            </a:extLst>
          </p:cNvPr>
          <p:cNvSpPr txBox="1"/>
          <p:nvPr/>
        </p:nvSpPr>
        <p:spPr>
          <a:xfrm>
            <a:off x="838200" y="5738648"/>
            <a:ext cx="10093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G" dirty="0"/>
              <a:t>There’s no clear seasonal variation for the book count or the copies of the most read books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4F15C1-C739-2148-8BCE-2AE57C452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33" y="1712686"/>
            <a:ext cx="5942608" cy="391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955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9C5DF3-85F0-1343-BC40-514DE2EE6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0601" y="1737503"/>
            <a:ext cx="5920682" cy="38703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F51110-A455-3544-8641-609AAC166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82" y="1876097"/>
            <a:ext cx="5708665" cy="3731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7D2B7F-A5C8-FD4D-B2F6-BFEC4496B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>
            <a:normAutofit/>
          </a:bodyPr>
          <a:lstStyle/>
          <a:p>
            <a:pPr algn="ctr"/>
            <a:r>
              <a:rPr lang="en-NG" sz="3200">
                <a:solidFill>
                  <a:schemeClr val="bg1"/>
                </a:solidFill>
              </a:rPr>
              <a:t>Sesonal and Trend Decomposition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E6DF84-5F4C-0C43-B5FA-7C60270059B9}"/>
              </a:ext>
            </a:extLst>
          </p:cNvPr>
          <p:cNvSpPr txBox="1"/>
          <p:nvPr/>
        </p:nvSpPr>
        <p:spPr>
          <a:xfrm>
            <a:off x="569059" y="5607817"/>
            <a:ext cx="11402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G" dirty="0"/>
              <a:t>The plot shows a downward trend for both count and copies which is also shown on the histogram and pie plots above  </a:t>
            </a:r>
          </a:p>
        </p:txBody>
      </p:sp>
    </p:spTree>
    <p:extLst>
      <p:ext uri="{BB962C8B-B14F-4D97-AF65-F5344CB8AC3E}">
        <p14:creationId xmlns:p14="http://schemas.microsoft.com/office/powerpoint/2010/main" val="2099731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7D2B7F-A5C8-FD4D-B2F6-BFEC4496B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Forecast for Book Copies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3F77F6-A2E2-A743-9751-8E2F06C04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09" y="1631861"/>
            <a:ext cx="9537004" cy="359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917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7D2B7F-A5C8-FD4D-B2F6-BFEC4496B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Recommendations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6D3D1F-2602-FC40-8E5C-FA038104E731}"/>
              </a:ext>
            </a:extLst>
          </p:cNvPr>
          <p:cNvSpPr txBox="1"/>
          <p:nvPr/>
        </p:nvSpPr>
        <p:spPr>
          <a:xfrm>
            <a:off x="556532" y="1396588"/>
            <a:ext cx="10713489" cy="521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NG" dirty="0"/>
              <a:t>Readers can be asked to complete a survey when books are returned to better understand there preference </a:t>
            </a:r>
          </a:p>
          <a:p>
            <a:endParaRPr lang="en-NG" dirty="0"/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NG" dirty="0"/>
              <a:t>A book club can be established along side, such that readers can gather virtually or in-person to review books. This will increase communication between readers who can give feedback and rec</a:t>
            </a:r>
            <a:r>
              <a:rPr lang="en-GB" dirty="0"/>
              <a:t>om</a:t>
            </a:r>
            <a:r>
              <a:rPr lang="en-NG" dirty="0"/>
              <a:t>mend books based on how interesting or uninteresting the books are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endParaRPr lang="en-NG" dirty="0"/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NG" dirty="0"/>
              <a:t>B</a:t>
            </a:r>
            <a:r>
              <a:rPr lang="en-GB" dirty="0"/>
              <a:t>a</a:t>
            </a:r>
            <a:r>
              <a:rPr lang="en-NG" dirty="0"/>
              <a:t>sed on feedback from previous readers, information can be wrapped around the book through ratings or short review which can be viewed alongside book description</a:t>
            </a:r>
          </a:p>
          <a:p>
            <a:pPr marL="285750" indent="-285750">
              <a:buFont typeface="Wingdings" pitchFamily="2" charset="2"/>
              <a:buChar char="v"/>
            </a:pPr>
            <a:endParaRPr lang="en-NG" dirty="0"/>
          </a:p>
          <a:p>
            <a:pPr marL="285750" indent="-285750">
              <a:buFont typeface="Wingdings" pitchFamily="2" charset="2"/>
              <a:buChar char="v"/>
            </a:pPr>
            <a:r>
              <a:rPr lang="en-NG" dirty="0"/>
              <a:t>Make promotional </a:t>
            </a:r>
            <a:r>
              <a:rPr lang="en-NG"/>
              <a:t>offers in form </a:t>
            </a:r>
            <a:r>
              <a:rPr lang="en-NG" dirty="0"/>
              <a:t>of points which allows readers to lend books for free after getting a certain number of points </a:t>
            </a:r>
          </a:p>
          <a:p>
            <a:pPr marL="285750" indent="-285750">
              <a:buFont typeface="Wingdings" pitchFamily="2" charset="2"/>
              <a:buChar char="v"/>
            </a:pPr>
            <a:endParaRPr lang="en-NG" dirty="0"/>
          </a:p>
          <a:p>
            <a:pPr marL="285750" indent="-285750">
              <a:buFont typeface="Wingdings" pitchFamily="2" charset="2"/>
              <a:buChar char="v"/>
            </a:pPr>
            <a:r>
              <a:rPr lang="en-NG" dirty="0"/>
              <a:t>Create differ</a:t>
            </a:r>
            <a:r>
              <a:rPr lang="en-GB" dirty="0"/>
              <a:t>e</a:t>
            </a:r>
            <a:r>
              <a:rPr lang="en-NG" dirty="0"/>
              <a:t>nt subcription models to accom</a:t>
            </a:r>
            <a:r>
              <a:rPr lang="en-GB" dirty="0"/>
              <a:t>m</a:t>
            </a:r>
            <a:r>
              <a:rPr lang="en-NG" dirty="0"/>
              <a:t>odate differ</a:t>
            </a:r>
            <a:r>
              <a:rPr lang="en-GB" dirty="0"/>
              <a:t>e</a:t>
            </a:r>
            <a:r>
              <a:rPr lang="en-NG" dirty="0"/>
              <a:t>nt personas </a:t>
            </a:r>
          </a:p>
          <a:p>
            <a:pPr marL="285750" indent="-285750">
              <a:buFont typeface="Wingdings" pitchFamily="2" charset="2"/>
              <a:buChar char="v"/>
            </a:pPr>
            <a:endParaRPr lang="en-NG" dirty="0"/>
          </a:p>
          <a:p>
            <a:pPr marL="285750" indent="-285750">
              <a:buFont typeface="Wingdings" pitchFamily="2" charset="2"/>
              <a:buChar char="v"/>
            </a:pP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695870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833</TotalTime>
  <Words>307</Words>
  <Application>Microsoft Macintosh PowerPoint</Application>
  <PresentationFormat>Widescreen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 Theme</vt:lpstr>
      <vt:lpstr>Data Analysis of Coffee Store Books </vt:lpstr>
      <vt:lpstr>Brief of Coffee Store Library </vt:lpstr>
      <vt:lpstr>Visualization of Count of Most Read Books 2002-2004 </vt:lpstr>
      <vt:lpstr>Visual Presentation of Seasonality for Count and Book Copies </vt:lpstr>
      <vt:lpstr>Sesonal and Trend Decomposition </vt:lpstr>
      <vt:lpstr>Forecast for Book Copies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Analytics</dc:title>
  <dc:creator>Bada, Taiwo</dc:creator>
  <cp:lastModifiedBy>Bada, Taiwo</cp:lastModifiedBy>
  <cp:revision>24</cp:revision>
  <dcterms:created xsi:type="dcterms:W3CDTF">2021-02-14T18:45:32Z</dcterms:created>
  <dcterms:modified xsi:type="dcterms:W3CDTF">2021-02-19T12:48:24Z</dcterms:modified>
</cp:coreProperties>
</file>

<file path=docProps/thumbnail.jpeg>
</file>